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256" r:id="rId2"/>
    <p:sldId id="418" r:id="rId3"/>
    <p:sldId id="386" r:id="rId4"/>
    <p:sldId id="451" r:id="rId5"/>
    <p:sldId id="442" r:id="rId6"/>
    <p:sldId id="383" r:id="rId7"/>
    <p:sldId id="382" r:id="rId8"/>
    <p:sldId id="446" r:id="rId9"/>
    <p:sldId id="377" r:id="rId10"/>
    <p:sldId id="397" r:id="rId11"/>
    <p:sldId id="398" r:id="rId12"/>
    <p:sldId id="399" r:id="rId13"/>
    <p:sldId id="400" r:id="rId14"/>
    <p:sldId id="401" r:id="rId15"/>
    <p:sldId id="402" r:id="rId16"/>
    <p:sldId id="403" r:id="rId17"/>
    <p:sldId id="385" r:id="rId18"/>
    <p:sldId id="273" r:id="rId19"/>
    <p:sldId id="429" r:id="rId20"/>
    <p:sldId id="428" r:id="rId21"/>
    <p:sldId id="355" r:id="rId22"/>
    <p:sldId id="260" r:id="rId23"/>
    <p:sldId id="360" r:id="rId24"/>
    <p:sldId id="361" r:id="rId25"/>
    <p:sldId id="259" r:id="rId26"/>
    <p:sldId id="261" r:id="rId27"/>
    <p:sldId id="362" r:id="rId28"/>
    <p:sldId id="388" r:id="rId29"/>
    <p:sldId id="352" r:id="rId30"/>
    <p:sldId id="353" r:id="rId31"/>
    <p:sldId id="348" r:id="rId32"/>
    <p:sldId id="342" r:id="rId33"/>
    <p:sldId id="380" r:id="rId34"/>
    <p:sldId id="433" r:id="rId35"/>
    <p:sldId id="349" r:id="rId36"/>
    <p:sldId id="378" r:id="rId37"/>
    <p:sldId id="351" r:id="rId38"/>
    <p:sldId id="434" r:id="rId39"/>
    <p:sldId id="350" r:id="rId40"/>
    <p:sldId id="363" r:id="rId41"/>
    <p:sldId id="404" r:id="rId42"/>
    <p:sldId id="369" r:id="rId43"/>
    <p:sldId id="384" r:id="rId44"/>
    <p:sldId id="407" r:id="rId45"/>
    <p:sldId id="449" r:id="rId46"/>
    <p:sldId id="448" r:id="rId47"/>
    <p:sldId id="415" r:id="rId48"/>
    <p:sldId id="410" r:id="rId49"/>
    <p:sldId id="412" r:id="rId50"/>
    <p:sldId id="413" r:id="rId51"/>
    <p:sldId id="430" r:id="rId52"/>
    <p:sldId id="452" r:id="rId53"/>
    <p:sldId id="431" r:id="rId54"/>
    <p:sldId id="406" r:id="rId55"/>
    <p:sldId id="408" r:id="rId56"/>
    <p:sldId id="405" r:id="rId57"/>
    <p:sldId id="444" r:id="rId58"/>
    <p:sldId id="443" r:id="rId59"/>
    <p:sldId id="440" r:id="rId60"/>
    <p:sldId id="445" r:id="rId61"/>
    <p:sldId id="454" r:id="rId62"/>
    <p:sldId id="439" r:id="rId63"/>
    <p:sldId id="436" r:id="rId64"/>
    <p:sldId id="437" r:id="rId65"/>
    <p:sldId id="438" r:id="rId66"/>
    <p:sldId id="347" r:id="rId67"/>
    <p:sldId id="389" r:id="rId68"/>
    <p:sldId id="409" r:id="rId69"/>
    <p:sldId id="368" r:id="rId70"/>
    <p:sldId id="262" r:id="rId71"/>
    <p:sldId id="341" r:id="rId72"/>
    <p:sldId id="340" r:id="rId73"/>
    <p:sldId id="364" r:id="rId74"/>
    <p:sldId id="371" r:id="rId75"/>
    <p:sldId id="373" r:id="rId76"/>
    <p:sldId id="374" r:id="rId77"/>
    <p:sldId id="375" r:id="rId78"/>
    <p:sldId id="411" r:id="rId79"/>
    <p:sldId id="372" r:id="rId80"/>
    <p:sldId id="416" r:id="rId81"/>
    <p:sldId id="367" r:id="rId82"/>
    <p:sldId id="391" r:id="rId83"/>
    <p:sldId id="396" r:id="rId84"/>
    <p:sldId id="289" r:id="rId85"/>
    <p:sldId id="421" r:id="rId86"/>
    <p:sldId id="268" r:id="rId87"/>
    <p:sldId id="432" r:id="rId88"/>
    <p:sldId id="417" r:id="rId89"/>
    <p:sldId id="395" r:id="rId90"/>
    <p:sldId id="387" r:id="rId91"/>
    <p:sldId id="426" r:id="rId92"/>
    <p:sldId id="427" r:id="rId93"/>
    <p:sldId id="414" r:id="rId94"/>
    <p:sldId id="376" r:id="rId95"/>
    <p:sldId id="441" r:id="rId96"/>
    <p:sldId id="393" r:id="rId97"/>
    <p:sldId id="345" r:id="rId98"/>
    <p:sldId id="420" r:id="rId99"/>
    <p:sldId id="423" r:id="rId100"/>
    <p:sldId id="381" r:id="rId101"/>
    <p:sldId id="392" r:id="rId102"/>
    <p:sldId id="450" r:id="rId103"/>
    <p:sldId id="425" r:id="rId104"/>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97" d="100"/>
          <a:sy n="97" d="100"/>
        </p:scale>
        <p:origin x="102"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11/03/2019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11/03/2019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36</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84</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92</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98</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11/03/2019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11/03/2019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11/03/2019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11/03/2019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11/03/2019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11/03/2019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11/03/2019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11/03/2019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11/03/2019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guiCherv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0.png"/><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3.png"/><Relationship Id="rId4" Type="http://schemas.openxmlformats.org/officeDocument/2006/relationships/hyperlink" Target="https://fr.wikipedia.org/wiki/Patron_d'architecture" TargetMode="External"/><Relationship Id="rId9"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4800" dirty="0">
                <a:latin typeface="+mn-lt"/>
                <a:ea typeface="+mn-ea"/>
                <a:cs typeface="+mn-cs"/>
              </a:rPr>
              <a:t>Comment concevoir une API RESTful ?</a:t>
            </a:r>
            <a:r>
              <a:rPr lang="fr-FR" dirty="0"/>
              <a:t> </a:t>
            </a:r>
          </a:p>
        </p:txBody>
      </p:sp>
      <p:sp>
        <p:nvSpPr>
          <p:cNvPr id="3" name="Sous-titre 2"/>
          <p:cNvSpPr>
            <a:spLocks noGrp="1"/>
          </p:cNvSpPr>
          <p:nvPr>
            <p:ph type="subTitle" idx="1"/>
          </p:nvPr>
        </p:nvSpPr>
        <p:spPr>
          <a:xfrm>
            <a:off x="3048000" y="5735637"/>
            <a:ext cx="6096000" cy="1655762"/>
          </a:xfrm>
        </p:spPr>
        <p:txBody>
          <a:bodyPr/>
          <a:lstStyle/>
          <a:p>
            <a:endParaRPr lang="fr-FR" dirty="0"/>
          </a:p>
          <a:p>
            <a:r>
              <a:rPr lang="fr-FR" dirty="0">
                <a:solidFill>
                  <a:schemeClr val="bg1">
                    <a:lumMod val="65000"/>
                  </a:schemeClr>
                </a:solidFill>
              </a:rPr>
              <a:t>Guillaume Chervet</a:t>
            </a:r>
          </a:p>
        </p:txBody>
      </p:sp>
      <p:sp>
        <p:nvSpPr>
          <p:cNvPr id="6" name="Rectangle 5">
            <a:extLst>
              <a:ext uri="{FF2B5EF4-FFF2-40B4-BE49-F238E27FC236}">
                <a16:creationId xmlns:a16="http://schemas.microsoft.com/office/drawing/2014/main" id="{2E46EA70-8965-4965-B301-131FDBE3152D}"/>
              </a:ext>
            </a:extLst>
          </p:cNvPr>
          <p:cNvSpPr/>
          <p:nvPr/>
        </p:nvSpPr>
        <p:spPr>
          <a:xfrm>
            <a:off x="978331" y="5474027"/>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7" name="Image 6">
            <a:extLst>
              <a:ext uri="{FF2B5EF4-FFF2-40B4-BE49-F238E27FC236}">
                <a16:creationId xmlns:a16="http://schemas.microsoft.com/office/drawing/2014/main" id="{A1D4B452-C258-4814-8AB5-98FAEA6095BE}"/>
              </a:ext>
            </a:extLst>
          </p:cNvPr>
          <p:cNvPicPr>
            <a:picLocks noChangeAspect="1"/>
          </p:cNvPicPr>
          <p:nvPr/>
        </p:nvPicPr>
        <p:blipFill>
          <a:blip r:embed="rId3"/>
          <a:stretch>
            <a:fillRect/>
          </a:stretch>
        </p:blipFill>
        <p:spPr>
          <a:xfrm>
            <a:off x="455816" y="5531575"/>
            <a:ext cx="522515" cy="424735"/>
          </a:xfrm>
          <a:prstGeom prst="rect">
            <a:avLst/>
          </a:prstGeom>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18</a:t>
            </a:fld>
            <a:endParaRPr lang="fr-FR"/>
          </a:p>
        </p:txBody>
      </p:sp>
    </p:spTree>
    <p:extLst>
      <p:ext uri="{BB962C8B-B14F-4D97-AF65-F5344CB8AC3E}">
        <p14:creationId xmlns:p14="http://schemas.microsoft.com/office/powerpoint/2010/main" val="171854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49" y="1503453"/>
            <a:ext cx="9519805" cy="4818063"/>
          </a:xfrm>
        </p:spPr>
        <p:txBody>
          <a:bodyPr>
            <a:normAutofit/>
          </a:bodyPr>
          <a:lstStyle/>
          <a:p>
            <a:pPr marL="0" indent="0">
              <a:buNone/>
            </a:pPr>
            <a:endParaRPr lang="fr-FR" dirty="0"/>
          </a:p>
          <a:p>
            <a:pPr marL="0" indent="0">
              <a:buNone/>
            </a:pPr>
            <a:endParaRPr lang="fr-FR" dirty="0"/>
          </a:p>
          <a:p>
            <a:pPr marL="514350" indent="-514350">
              <a:buFont typeface="+mj-lt"/>
              <a:buAutoNum type="arabicPeriod"/>
            </a:pPr>
            <a:r>
              <a:rPr lang="fr-FR" dirty="0"/>
              <a:t>Introduction</a:t>
            </a:r>
          </a:p>
          <a:p>
            <a:pPr marL="514350" indent="-514350">
              <a:buFont typeface="+mj-lt"/>
              <a:buAutoNum type="arabicPeriod"/>
            </a:pPr>
            <a:r>
              <a:rPr lang="fr-FR" dirty="0"/>
              <a:t>Les services REST et les bonnes pratiques</a:t>
            </a:r>
          </a:p>
          <a:p>
            <a:pPr marL="514350" indent="-514350">
              <a:buFont typeface="+mj-lt"/>
              <a:buAutoNum type="arabicPeriod"/>
            </a:pPr>
            <a:r>
              <a:rPr lang="fr-FR" dirty="0"/>
              <a:t>RESTful</a:t>
            </a:r>
          </a:p>
          <a:p>
            <a:pPr marL="514350" indent="-514350">
              <a:buFont typeface="+mj-lt"/>
              <a:buAutoNum type="arabicPeriod"/>
            </a:pPr>
            <a:r>
              <a:rPr lang="fr-FR" dirty="0"/>
              <a:t>L’avenir</a:t>
            </a:r>
          </a:p>
          <a:p>
            <a:pPr marL="514350" indent="-514350">
              <a:buFont typeface="+mj-lt"/>
              <a:buAutoNum type="arabicPeriod"/>
            </a:pPr>
            <a:endParaRPr lang="fr-FR" dirty="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141286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1768427022"/>
              </p:ext>
            </p:extLst>
          </p:nvPr>
        </p:nvGraphicFramePr>
        <p:xfrm>
          <a:off x="1313688" y="929944"/>
          <a:ext cx="5580888" cy="5487577"/>
        </p:xfrm>
        <a:graphic>
          <a:graphicData uri="http://schemas.openxmlformats.org/drawingml/2006/table">
            <a:tbl>
              <a:tblPr firstRow="1" bandRow="1">
                <a:tableStyleId>{5C22544A-7EE6-4342-B048-85BDC9FD1C3A}</a:tableStyleId>
              </a:tblPr>
              <a:tblGrid>
                <a:gridCol w="2022896">
                  <a:extLst>
                    <a:ext uri="{9D8B030D-6E8A-4147-A177-3AD203B41FA5}">
                      <a16:colId xmlns:a16="http://schemas.microsoft.com/office/drawing/2014/main" val="86664474"/>
                    </a:ext>
                  </a:extLst>
                </a:gridCol>
                <a:gridCol w="1778996">
                  <a:extLst>
                    <a:ext uri="{9D8B030D-6E8A-4147-A177-3AD203B41FA5}">
                      <a16:colId xmlns:a16="http://schemas.microsoft.com/office/drawing/2014/main" val="2046753038"/>
                    </a:ext>
                  </a:extLst>
                </a:gridCol>
                <a:gridCol w="1778996">
                  <a:extLst>
                    <a:ext uri="{9D8B030D-6E8A-4147-A177-3AD203B41FA5}">
                      <a16:colId xmlns:a16="http://schemas.microsoft.com/office/drawing/2014/main" val="2063293232"/>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extLst>
                  <a:ext uri="{0D108BD9-81ED-4DB2-BD59-A6C34878D82A}">
                    <a16:rowId xmlns:a16="http://schemas.microsoft.com/office/drawing/2014/main" val="2666933613"/>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r h="497021">
                <a:tc>
                  <a:txBody>
                    <a:bodyPr/>
                    <a:lstStyle/>
                    <a:p>
                      <a:r>
                        <a:rPr lang="fr-FR" sz="1600" dirty="0"/>
                        <a:t>Cache HTTP</a:t>
                      </a:r>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2523016051"/>
                  </a:ext>
                </a:extLst>
              </a:tr>
              <a:tr h="497021">
                <a:tc>
                  <a:txBody>
                    <a:bodyPr/>
                    <a:lstStyle/>
                    <a:p>
                      <a:r>
                        <a:rPr lang="fr-FR" sz="1600" dirty="0"/>
                        <a:t>Quick and </a:t>
                      </a:r>
                      <a:r>
                        <a:rPr lang="fr-FR" sz="1600" dirty="0" err="1"/>
                        <a:t>dirty</a:t>
                      </a:r>
                      <a:endParaRPr lang="fr-FR" sz="1600" dirty="0"/>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326237104"/>
                  </a:ext>
                </a:extLst>
              </a:tr>
            </a:tbl>
          </a:graphicData>
        </a:graphic>
      </p:graphicFrame>
      <p:sp>
        <p:nvSpPr>
          <p:cNvPr id="7" name="Espace réservé du contenu 2">
            <a:extLst>
              <a:ext uri="{FF2B5EF4-FFF2-40B4-BE49-F238E27FC236}">
                <a16:creationId xmlns:a16="http://schemas.microsoft.com/office/drawing/2014/main" id="{295A7534-D5F8-4AAE-81AF-B3F416F52D31}"/>
              </a:ext>
            </a:extLst>
          </p:cNvPr>
          <p:cNvSpPr>
            <a:spLocks noGrp="1"/>
          </p:cNvSpPr>
          <p:nvPr>
            <p:ph idx="1"/>
          </p:nvPr>
        </p:nvSpPr>
        <p:spPr>
          <a:xfrm>
            <a:off x="7370064" y="3673732"/>
            <a:ext cx="4398264" cy="1325563"/>
          </a:xfrm>
        </p:spPr>
        <p:txBody>
          <a:bodyPr>
            <a:normAutofit/>
          </a:bodyPr>
          <a:lstStyle/>
          <a:p>
            <a:pPr marL="0" indent="0">
              <a:buNone/>
            </a:pPr>
            <a:r>
              <a:rPr lang="fr-FR" sz="1800" dirty="0">
                <a:solidFill>
                  <a:schemeClr val="bg1">
                    <a:lumMod val="75000"/>
                  </a:schemeClr>
                </a:solidFill>
              </a:rPr>
              <a:t>Et surtout: plus aucun Framework moderne ne supporte SOAP :p</a:t>
            </a:r>
          </a:p>
        </p:txBody>
      </p:sp>
      <p:sp>
        <p:nvSpPr>
          <p:cNvPr id="8" name="ZoneTexte 7">
            <a:extLst>
              <a:ext uri="{FF2B5EF4-FFF2-40B4-BE49-F238E27FC236}">
                <a16:creationId xmlns:a16="http://schemas.microsoft.com/office/drawing/2014/main" id="{F30BBD28-4502-44BB-9103-25F3468BA8C3}"/>
              </a:ext>
            </a:extLst>
          </p:cNvPr>
          <p:cNvSpPr txBox="1"/>
          <p:nvPr/>
        </p:nvSpPr>
        <p:spPr>
          <a:xfrm>
            <a:off x="8641080" y="2752344"/>
            <a:ext cx="1298497" cy="646331"/>
          </a:xfrm>
          <a:prstGeom prst="rect">
            <a:avLst/>
          </a:prstGeom>
          <a:noFill/>
        </p:spPr>
        <p:txBody>
          <a:bodyPr wrap="none" rtlCol="0">
            <a:spAutoFit/>
          </a:bodyPr>
          <a:lstStyle/>
          <a:p>
            <a:r>
              <a:rPr lang="fr-FR" dirty="0"/>
              <a:t>Plus légué</a:t>
            </a:r>
          </a:p>
          <a:p>
            <a:r>
              <a:rPr lang="fr-FR" dirty="0"/>
              <a:t>Plus flexible</a:t>
            </a:r>
          </a:p>
        </p:txBody>
      </p:sp>
    </p:spTree>
    <p:extLst>
      <p:ext uri="{BB962C8B-B14F-4D97-AF65-F5344CB8AC3E}">
        <p14:creationId xmlns:p14="http://schemas.microsoft.com/office/powerpoint/2010/main" val="8215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838200" y="1468619"/>
            <a:ext cx="10515600" cy="5228502"/>
          </a:xfrm>
        </p:spPr>
        <p:txBody>
          <a:bodyPr>
            <a:normAutofit/>
          </a:bodyPr>
          <a:lstStyle/>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41</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8749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1750" y="5253715"/>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13984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395478"/>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03" y="542108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173" y="588392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524" y="597513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005" y="609155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183" y="6115643"/>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3648173" y="1563624"/>
            <a:ext cx="8266736"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a:t>
            </a:r>
          </a:p>
          <a:p>
            <a:pPr marL="0" indent="0">
              <a:buNone/>
            </a:pPr>
            <a:r>
              <a:rPr lang="fr-FR" sz="3600" dirty="0"/>
              <a:t> :</a:t>
            </a:r>
          </a:p>
          <a:p>
            <a:pPr lvl="1">
              <a:buFont typeface="Wingdings" panose="05000000000000000000" pitchFamily="2" charset="2"/>
              <a:buChar char="Ø"/>
            </a:pPr>
            <a:r>
              <a:rPr lang="fr-FR" sz="3200" dirty="0"/>
              <a:t>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Etc.</a:t>
            </a:r>
            <a:endParaRPr lang="fr-FR" sz="3600" dirty="0"/>
          </a:p>
          <a:p>
            <a:endParaRPr lang="fr-FR" sz="3600" dirty="0"/>
          </a:p>
        </p:txBody>
      </p:sp>
    </p:spTree>
    <p:extLst>
      <p:ext uri="{BB962C8B-B14F-4D97-AF65-F5344CB8AC3E}">
        <p14:creationId xmlns:p14="http://schemas.microsoft.com/office/powerpoint/2010/main" val="25977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586529"/>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68</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a:stCxn id="9" idx="1"/>
            <a:endCxn id="8" idx="3"/>
          </p:cNvCxnSpPr>
          <p:nvPr/>
        </p:nvCxnSpPr>
        <p:spPr>
          <a:xfrm flipH="1" flipV="1">
            <a:off x="3938216" y="3203382"/>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71</a:t>
            </a:fld>
            <a:endParaRPr lang="fr-FR"/>
          </a:p>
        </p:txBody>
      </p:sp>
    </p:spTree>
    <p:extLst>
      <p:ext uri="{BB962C8B-B14F-4D97-AF65-F5344CB8AC3E}">
        <p14:creationId xmlns:p14="http://schemas.microsoft.com/office/powerpoint/2010/main" val="707037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a:p>
        </p:txBody>
      </p:sp>
    </p:spTree>
    <p:extLst>
      <p:ext uri="{BB962C8B-B14F-4D97-AF65-F5344CB8AC3E}">
        <p14:creationId xmlns:p14="http://schemas.microsoft.com/office/powerpoint/2010/main" val="3349285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29741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Tree>
    <p:extLst>
      <p:ext uri="{BB962C8B-B14F-4D97-AF65-F5344CB8AC3E}">
        <p14:creationId xmlns:p14="http://schemas.microsoft.com/office/powerpoint/2010/main" val="2973866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4106703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Tree>
    <p:extLst>
      <p:ext uri="{BB962C8B-B14F-4D97-AF65-F5344CB8AC3E}">
        <p14:creationId xmlns:p14="http://schemas.microsoft.com/office/powerpoint/2010/main" val="633296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3272386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97</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47808</TotalTime>
  <Words>5022</Words>
  <Application>Microsoft Office PowerPoint</Application>
  <PresentationFormat>Grand écran</PresentationFormat>
  <Paragraphs>1113</Paragraphs>
  <Slides>103</Slides>
  <Notes>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103</vt:i4>
      </vt:variant>
    </vt:vector>
  </HeadingPairs>
  <TitlesOfParts>
    <vt:vector size="116"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Déroulement du cours</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REST: Difficile à modéliser</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Présentation PowerPoint</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499</cp:revision>
  <cp:lastPrinted>2017-05-21T13:26:06Z</cp:lastPrinted>
  <dcterms:created xsi:type="dcterms:W3CDTF">2017-03-15T18:15:39Z</dcterms:created>
  <dcterms:modified xsi:type="dcterms:W3CDTF">2019-03-11T17:25:06Z</dcterms:modified>
</cp:coreProperties>
</file>